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0" r:id="rId4"/>
    <p:sldId id="279" r:id="rId5"/>
    <p:sldId id="260" r:id="rId6"/>
    <p:sldId id="259" r:id="rId7"/>
    <p:sldId id="261" r:id="rId8"/>
    <p:sldId id="263" r:id="rId9"/>
    <p:sldId id="264" r:id="rId10"/>
    <p:sldId id="265" r:id="rId11"/>
    <p:sldId id="266" r:id="rId12"/>
    <p:sldId id="268" r:id="rId13"/>
    <p:sldId id="267" r:id="rId14"/>
    <p:sldId id="262" r:id="rId15"/>
    <p:sldId id="269" r:id="rId16"/>
    <p:sldId id="270" r:id="rId17"/>
    <p:sldId id="271" r:id="rId18"/>
    <p:sldId id="272" r:id="rId19"/>
    <p:sldId id="277" r:id="rId20"/>
    <p:sldId id="278" r:id="rId21"/>
    <p:sldId id="276" r:id="rId22"/>
    <p:sldId id="28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 思聪" initials="吴" lastIdx="1" clrIdx="0">
    <p:extLst>
      <p:ext uri="{19B8F6BF-5375-455C-9EA6-DF929625EA0E}">
        <p15:presenceInfo xmlns:p15="http://schemas.microsoft.com/office/powerpoint/2012/main" userId="9e6e76efc4fd60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9371"/>
    <a:srgbClr val="CBCACB"/>
    <a:srgbClr val="97ADC1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53" d="100"/>
          <a:sy n="53" d="100"/>
        </p:scale>
        <p:origin x="90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30T13:51:54.408" idx="1">
    <p:pos x="10" y="10"/>
    <p:text>一个全局的画布+一系列相同编码的可视化图表+一个固定的编码，而编码是由画布当中呈现的items所得出的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256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17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647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607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950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974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386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12AD-9782-4B61-B523-29E39F6CE8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457" y="645952"/>
            <a:ext cx="4484914" cy="638562"/>
          </a:xfrm>
        </p:spPr>
        <p:txBody>
          <a:bodyPr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主题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41BE6-BA99-49D4-9F47-5DF98E2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0053007" cy="485397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9B84A-118F-4D15-914F-C3EA4B72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C57B-EF07-4E0A-A0FE-CEE881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229C-F5A3-4183-B8C9-9DC6026F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7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1D6C9-BF31-4F5D-AD88-3656C36F3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2065"/>
            <a:ext cx="10515600" cy="1325563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2C01C-C5E8-436C-A132-B4F920300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D3860-93A4-404E-8D08-FD587458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21C8C-1C17-4DD2-9A51-B5BF363FE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264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024D4-1FA7-41C2-A482-EC2022641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4EE3E-ED7E-4AF8-8A32-412934095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15A64-3712-46A6-842A-677F0F158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46DDE-CCEF-4077-B4B0-E2FC456B9C43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2B592-0F3F-4C92-9D00-F4526F347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34229-7AF4-444D-A1C6-4CFD9DC218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8F77F-A566-4844-A1A9-5EEECA56AA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38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5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6D7A-6373-4063-89B9-BA548F39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0110" y="3038082"/>
            <a:ext cx="5911780" cy="781836"/>
          </a:xfrm>
        </p:spPr>
        <p:txBody>
          <a:bodyPr/>
          <a:lstStyle/>
          <a:p>
            <a:r>
              <a:rPr lang="en-US" altLang="zh-CN" dirty="0"/>
              <a:t>ChinaVis2021Challenge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4308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7" y="645952"/>
            <a:ext cx="5201896" cy="638562"/>
          </a:xfrm>
        </p:spPr>
        <p:txBody>
          <a:bodyPr>
            <a:normAutofit fontScale="90000"/>
          </a:bodyPr>
          <a:lstStyle/>
          <a:p>
            <a:r>
              <a:rPr lang="zh-CN" altLang="en-US" b="0" i="0" dirty="0">
                <a:solidFill>
                  <a:srgbClr val="272727"/>
                </a:solidFill>
                <a:effectLst/>
                <a:latin typeface="Courier New,微软雅黑,宋体"/>
              </a:rPr>
              <a:t>四</a:t>
            </a:r>
            <a:r>
              <a:rPr lang="en-US" altLang="zh-CN" b="0" i="0" dirty="0">
                <a:solidFill>
                  <a:srgbClr val="272727"/>
                </a:solidFill>
                <a:effectLst/>
                <a:latin typeface="Courier New,微软雅黑,宋体"/>
              </a:rPr>
              <a:t>.</a:t>
            </a:r>
            <a:r>
              <a:rPr lang="zh-CN" altLang="en-US" b="0" i="0" dirty="0">
                <a:solidFill>
                  <a:srgbClr val="272727"/>
                </a:solidFill>
                <a:effectLst/>
                <a:latin typeface="Courier New,微软雅黑,宋体"/>
              </a:rPr>
              <a:t>大气污染预测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E36DB-4C5F-4E4A-8C99-6A45AACD7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2500992"/>
            <a:ext cx="10053007" cy="388431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zh-CN" altLang="en-US" dirty="0"/>
              <a:t>使用深度学习</a:t>
            </a:r>
            <a:r>
              <a:rPr lang="en-US" altLang="zh-CN" dirty="0"/>
              <a:t>/</a:t>
            </a:r>
            <a:r>
              <a:rPr lang="zh-CN" altLang="en-US" dirty="0"/>
              <a:t>线性回归模型预测全国大气污染程度的发展趋势</a:t>
            </a:r>
            <a:r>
              <a:rPr lang="en-US" altLang="zh-CN" dirty="0"/>
              <a:t>(</a:t>
            </a:r>
            <a:r>
              <a:rPr lang="zh-CN" altLang="en-US" dirty="0"/>
              <a:t>折线图</a:t>
            </a:r>
            <a:r>
              <a:rPr lang="en-US" altLang="zh-CN" dirty="0"/>
              <a:t>)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zh-CN" altLang="en-US" dirty="0"/>
              <a:t>预测污染物浓度各个区域的变化</a:t>
            </a:r>
            <a:endParaRPr lang="en-US" altLang="zh-CN" dirty="0"/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zh-CN" altLang="en-US" dirty="0"/>
              <a:t>预测风向的走势</a:t>
            </a:r>
            <a:r>
              <a:rPr lang="en-US" altLang="zh-CN" dirty="0"/>
              <a:t>(?)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39712-79B5-428A-B32D-60A3CAE7EEF4}"/>
              </a:ext>
            </a:extLst>
          </p:cNvPr>
          <p:cNvSpPr txBox="1"/>
          <p:nvPr/>
        </p:nvSpPr>
        <p:spPr>
          <a:xfrm>
            <a:off x="718456" y="1617433"/>
            <a:ext cx="8208568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Task: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预测大气污染发展趋势、重污染天气预警</a:t>
            </a:r>
          </a:p>
        </p:txBody>
      </p:sp>
    </p:spTree>
    <p:extLst>
      <p:ext uri="{BB962C8B-B14F-4D97-AF65-F5344CB8AC3E}">
        <p14:creationId xmlns:p14="http://schemas.microsoft.com/office/powerpoint/2010/main" val="2048540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5868323" cy="638562"/>
          </a:xfrm>
        </p:spPr>
        <p:txBody>
          <a:bodyPr>
            <a:normAutofit fontScale="90000"/>
          </a:bodyPr>
          <a:lstStyle/>
          <a:p>
            <a:r>
              <a:rPr lang="zh-CN" altLang="en-US" b="0" i="0" dirty="0">
                <a:solidFill>
                  <a:srgbClr val="272727"/>
                </a:solidFill>
                <a:effectLst/>
                <a:latin typeface="Courier New,微软雅黑,宋体"/>
              </a:rPr>
              <a:t>五</a:t>
            </a:r>
            <a:r>
              <a:rPr lang="en-US" altLang="zh-CN" dirty="0">
                <a:solidFill>
                  <a:srgbClr val="272727"/>
                </a:solidFill>
                <a:latin typeface="Courier New,微软雅黑,宋体"/>
              </a:rPr>
              <a:t>.</a:t>
            </a:r>
            <a:r>
              <a:rPr lang="zh-CN" altLang="en-US" b="0" i="0" dirty="0">
                <a:solidFill>
                  <a:srgbClr val="272727"/>
                </a:solidFill>
                <a:effectLst/>
                <a:latin typeface="Courier New,微软雅黑,宋体"/>
              </a:rPr>
              <a:t>大气环境的改善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E36DB-4C5F-4E4A-8C99-6A45AACD7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2500992"/>
            <a:ext cx="10053007" cy="131159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zh-CN" altLang="en-US" dirty="0"/>
              <a:t>识别治理过程</a:t>
            </a:r>
            <a:r>
              <a:rPr lang="en-US" altLang="zh-CN" dirty="0"/>
              <a:t>(</a:t>
            </a:r>
            <a:r>
              <a:rPr lang="zh-CN" altLang="en-US" dirty="0"/>
              <a:t>污染好转</a:t>
            </a:r>
            <a:r>
              <a:rPr lang="en-US" altLang="zh-CN" dirty="0"/>
              <a:t>?)</a:t>
            </a:r>
            <a:r>
              <a:rPr lang="zh-CN" altLang="en-US" dirty="0"/>
              <a:t>并展现各个污染物浓度的变化？</a:t>
            </a:r>
            <a:r>
              <a:rPr lang="en-US" altLang="zh-CN" dirty="0"/>
              <a:t>(</a:t>
            </a:r>
            <a:r>
              <a:rPr lang="zh-CN" altLang="en-US" dirty="0"/>
              <a:t>与任务二相似，但要区分污染和治理过程</a:t>
            </a:r>
            <a:r>
              <a:rPr lang="en-US" altLang="zh-CN" dirty="0"/>
              <a:t>)</a:t>
            </a:r>
          </a:p>
          <a:p>
            <a:pPr>
              <a:lnSpc>
                <a:spcPct val="200000"/>
              </a:lnSpc>
            </a:pP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39712-79B5-428A-B32D-60A3CAE7EEF4}"/>
              </a:ext>
            </a:extLst>
          </p:cNvPr>
          <p:cNvSpPr txBox="1"/>
          <p:nvPr/>
        </p:nvSpPr>
        <p:spPr>
          <a:xfrm>
            <a:off x="718456" y="1617433"/>
            <a:ext cx="8208568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Task: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展示大气污染治理过程中的大气环境状况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AF7E6F-451A-49EA-A2FF-29711364766C}"/>
              </a:ext>
            </a:extLst>
          </p:cNvPr>
          <p:cNvSpPr txBox="1"/>
          <p:nvPr/>
        </p:nvSpPr>
        <p:spPr>
          <a:xfrm>
            <a:off x="718456" y="4177273"/>
            <a:ext cx="8208568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Task: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评估大气污染防治措施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0D83EE90-0658-4C2E-B5C0-EA56D139B849}"/>
              </a:ext>
            </a:extLst>
          </p:cNvPr>
          <p:cNvSpPr txBox="1">
            <a:spLocks/>
          </p:cNvSpPr>
          <p:nvPr/>
        </p:nvSpPr>
        <p:spPr>
          <a:xfrm>
            <a:off x="718455" y="4815836"/>
            <a:ext cx="10053007" cy="1311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AutoNum type="arabicPeriod"/>
            </a:pPr>
            <a:r>
              <a:rPr lang="zh-CN" altLang="en-US" dirty="0"/>
              <a:t>通过比较污染天气出现的频次，污染物浓度的下降，评估大气污染防治后的空气质量上升趋势和时空特征</a:t>
            </a:r>
            <a:r>
              <a:rPr lang="en-US" altLang="zh-CN" dirty="0"/>
              <a:t>(</a:t>
            </a:r>
            <a:r>
              <a:rPr lang="zh-CN" altLang="en-US" dirty="0"/>
              <a:t>如哪个空气质量得到了最大的改善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796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5868323" cy="63856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调研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9F87037-D5B1-4120-8C08-4D78A9194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359" y="2242457"/>
            <a:ext cx="5725181" cy="237308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34C89A-B5B9-4ACA-A7D8-36BAF592D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1800"/>
            <a:ext cx="6057900" cy="18907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FADB13E-432C-4928-916F-5AC7EA9A9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15486"/>
            <a:ext cx="12192000" cy="152060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5D65531-8614-4595-B114-6644081673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474534"/>
            <a:ext cx="6366633" cy="180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1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5868323" cy="63856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框架设计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3FD9109-B16E-4A96-B03D-6B501793A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061" y="1408143"/>
            <a:ext cx="7893436" cy="52793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2BADB88-DF9D-4FFC-BD89-C4208DD49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776" y="6535119"/>
            <a:ext cx="32385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54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74B85DD-DE13-4C89-AEC9-3BCB16D4455E}"/>
              </a:ext>
            </a:extLst>
          </p:cNvPr>
          <p:cNvSpPr txBox="1">
            <a:spLocks/>
          </p:cNvSpPr>
          <p:nvPr/>
        </p:nvSpPr>
        <p:spPr>
          <a:xfrm>
            <a:off x="938590" y="1141323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Background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pic>
        <p:nvPicPr>
          <p:cNvPr id="5" name="Picture 4" descr="Visualizing home ownership with small multiples and R – Data Science Blog  by Domino">
            <a:extLst>
              <a:ext uri="{FF2B5EF4-FFF2-40B4-BE49-F238E27FC236}">
                <a16:creationId xmlns:a16="http://schemas.microsoft.com/office/drawing/2014/main" id="{0A542C54-EB08-4676-B52F-491B1AF82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456" y="1942750"/>
            <a:ext cx="8538595" cy="426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B906800-9237-4278-BE9C-8C1E68B2B6B6}"/>
              </a:ext>
            </a:extLst>
          </p:cNvPr>
          <p:cNvCxnSpPr/>
          <p:nvPr/>
        </p:nvCxnSpPr>
        <p:spPr>
          <a:xfrm>
            <a:off x="928913" y="1167885"/>
            <a:ext cx="0" cy="61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EB22174-1951-4CB0-A839-9C5199BE24A0}"/>
              </a:ext>
            </a:extLst>
          </p:cNvPr>
          <p:cNvCxnSpPr/>
          <p:nvPr/>
        </p:nvCxnSpPr>
        <p:spPr>
          <a:xfrm>
            <a:off x="10160000" y="2404533"/>
            <a:ext cx="0" cy="380751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AEB032D7-27E4-434F-B0AB-47ADE84DDC52}"/>
              </a:ext>
            </a:extLst>
          </p:cNvPr>
          <p:cNvSpPr txBox="1"/>
          <p:nvPr/>
        </p:nvSpPr>
        <p:spPr>
          <a:xfrm>
            <a:off x="10243989" y="2219867"/>
            <a:ext cx="43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Rockwell" panose="02060603020205020403" pitchFamily="18" charset="0"/>
              </a:rPr>
              <a:t>90</a:t>
            </a:r>
            <a:endParaRPr lang="zh-CN" altLang="en-US" dirty="0">
              <a:latin typeface="Rockwell" panose="02060603020205020403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CBB644D-EFDA-4E15-B804-23689F812C0F}"/>
              </a:ext>
            </a:extLst>
          </p:cNvPr>
          <p:cNvSpPr txBox="1"/>
          <p:nvPr/>
        </p:nvSpPr>
        <p:spPr>
          <a:xfrm>
            <a:off x="10243989" y="6027382"/>
            <a:ext cx="43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Rockwell" panose="02060603020205020403" pitchFamily="18" charset="0"/>
              </a:rPr>
              <a:t>50</a:t>
            </a:r>
            <a:endParaRPr lang="zh-CN" altLang="en-US" dirty="0">
              <a:latin typeface="Rockwell" panose="02060603020205020403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69D5D54-9859-43E6-9260-7A20B2C0AA1D}"/>
              </a:ext>
            </a:extLst>
          </p:cNvPr>
          <p:cNvSpPr txBox="1"/>
          <p:nvPr/>
        </p:nvSpPr>
        <p:spPr>
          <a:xfrm>
            <a:off x="9401450" y="1809168"/>
            <a:ext cx="1685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Encoding</a:t>
            </a:r>
            <a:endParaRPr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751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74B85DD-DE13-4C89-AEC9-3BCB16D4455E}"/>
              </a:ext>
            </a:extLst>
          </p:cNvPr>
          <p:cNvSpPr txBox="1">
            <a:spLocks/>
          </p:cNvSpPr>
          <p:nvPr/>
        </p:nvSpPr>
        <p:spPr>
          <a:xfrm>
            <a:off x="938590" y="1141323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Background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B906800-9237-4278-BE9C-8C1E68B2B6B6}"/>
              </a:ext>
            </a:extLst>
          </p:cNvPr>
          <p:cNvCxnSpPr/>
          <p:nvPr/>
        </p:nvCxnSpPr>
        <p:spPr>
          <a:xfrm>
            <a:off x="928913" y="1167885"/>
            <a:ext cx="0" cy="61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769D5D54-9859-43E6-9260-7A20B2C0AA1D}"/>
              </a:ext>
            </a:extLst>
          </p:cNvPr>
          <p:cNvSpPr txBox="1"/>
          <p:nvPr/>
        </p:nvSpPr>
        <p:spPr>
          <a:xfrm>
            <a:off x="9401450" y="1809168"/>
            <a:ext cx="16850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Encoding</a:t>
            </a:r>
            <a:endParaRPr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2" descr="New ways to visualise time – GravyAnecdote">
            <a:extLst>
              <a:ext uri="{FF2B5EF4-FFF2-40B4-BE49-F238E27FC236}">
                <a16:creationId xmlns:a16="http://schemas.microsoft.com/office/drawing/2014/main" id="{E96C27D8-707A-4BAB-ACB5-7401CEBE6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13" y="2094808"/>
            <a:ext cx="7308850" cy="4426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6A4F22B-959B-4FA1-9761-1205D74052FE}"/>
              </a:ext>
            </a:extLst>
          </p:cNvPr>
          <p:cNvSpPr/>
          <p:nvPr/>
        </p:nvSpPr>
        <p:spPr>
          <a:xfrm>
            <a:off x="9906000" y="2506133"/>
            <a:ext cx="372533" cy="3352800"/>
          </a:xfrm>
          <a:prstGeom prst="rect">
            <a:avLst/>
          </a:prstGeom>
          <a:gradFill>
            <a:gsLst>
              <a:gs pos="0">
                <a:schemeClr val="bg2">
                  <a:lumMod val="90000"/>
                </a:schemeClr>
              </a:gs>
              <a:gs pos="51000">
                <a:schemeClr val="bg2">
                  <a:lumMod val="75000"/>
                </a:schemeClr>
              </a:gs>
              <a:gs pos="71000">
                <a:srgbClr val="FF0000"/>
              </a:gs>
              <a:gs pos="100000">
                <a:srgbClr val="C000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344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74B85DD-DE13-4C89-AEC9-3BCB16D4455E}"/>
              </a:ext>
            </a:extLst>
          </p:cNvPr>
          <p:cNvSpPr txBox="1">
            <a:spLocks/>
          </p:cNvSpPr>
          <p:nvPr/>
        </p:nvSpPr>
        <p:spPr>
          <a:xfrm>
            <a:off x="938590" y="1141323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Summarize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B906800-9237-4278-BE9C-8C1E68B2B6B6}"/>
              </a:ext>
            </a:extLst>
          </p:cNvPr>
          <p:cNvCxnSpPr/>
          <p:nvPr/>
        </p:nvCxnSpPr>
        <p:spPr>
          <a:xfrm>
            <a:off x="928913" y="1167885"/>
            <a:ext cx="0" cy="61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3BADDE65-D8C6-440D-9788-7A35B6ED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27" y="2993122"/>
            <a:ext cx="4079372" cy="2098646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06E5D619-B735-46A4-8C28-86A072D24052}"/>
              </a:ext>
            </a:extLst>
          </p:cNvPr>
          <p:cNvSpPr/>
          <p:nvPr/>
        </p:nvSpPr>
        <p:spPr>
          <a:xfrm>
            <a:off x="789595" y="2747406"/>
            <a:ext cx="4532637" cy="25900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491BE3D-094A-4509-9A22-97B06E28D8BF}"/>
              </a:ext>
            </a:extLst>
          </p:cNvPr>
          <p:cNvSpPr/>
          <p:nvPr/>
        </p:nvSpPr>
        <p:spPr>
          <a:xfrm>
            <a:off x="6096000" y="3888987"/>
            <a:ext cx="920748" cy="15345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E1199FA-020C-464A-95E4-EF960728DADC}"/>
              </a:ext>
            </a:extLst>
          </p:cNvPr>
          <p:cNvSpPr/>
          <p:nvPr/>
        </p:nvSpPr>
        <p:spPr>
          <a:xfrm rot="16200000">
            <a:off x="6095999" y="3888988"/>
            <a:ext cx="920750" cy="15345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16615B4A-9C7F-4259-85FB-BD0E205CCBD2}"/>
              </a:ext>
            </a:extLst>
          </p:cNvPr>
          <p:cNvSpPr txBox="1">
            <a:spLocks/>
          </p:cNvSpPr>
          <p:nvPr/>
        </p:nvSpPr>
        <p:spPr>
          <a:xfrm>
            <a:off x="7707086" y="4560835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Fixed Global Encoding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sp>
        <p:nvSpPr>
          <p:cNvPr id="26" name="左大括号 25">
            <a:extLst>
              <a:ext uri="{FF2B5EF4-FFF2-40B4-BE49-F238E27FC236}">
                <a16:creationId xmlns:a16="http://schemas.microsoft.com/office/drawing/2014/main" id="{EB77D4BB-CBAC-40F9-A004-D5CC18DFC184}"/>
              </a:ext>
            </a:extLst>
          </p:cNvPr>
          <p:cNvSpPr/>
          <p:nvPr/>
        </p:nvSpPr>
        <p:spPr>
          <a:xfrm rot="16200000">
            <a:off x="9648817" y="2490393"/>
            <a:ext cx="367862" cy="3557361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1DE3E3F-46D4-4A07-8595-01E90ACBBA70}"/>
              </a:ext>
            </a:extLst>
          </p:cNvPr>
          <p:cNvSpPr txBox="1"/>
          <p:nvPr/>
        </p:nvSpPr>
        <p:spPr>
          <a:xfrm>
            <a:off x="10672962" y="2415856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Maximum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732F344-506C-4699-8308-F998950B0EB9}"/>
              </a:ext>
            </a:extLst>
          </p:cNvPr>
          <p:cNvSpPr txBox="1"/>
          <p:nvPr/>
        </p:nvSpPr>
        <p:spPr>
          <a:xfrm>
            <a:off x="7476391" y="241585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Minimum</a:t>
            </a:r>
            <a:endParaRPr lang="zh-CN" altLang="en-US" dirty="0"/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B951D140-BCFB-4B06-B405-F7BB4B6B12B7}"/>
              </a:ext>
            </a:extLst>
          </p:cNvPr>
          <p:cNvSpPr/>
          <p:nvPr/>
        </p:nvSpPr>
        <p:spPr>
          <a:xfrm rot="5400000">
            <a:off x="11239546" y="3438559"/>
            <a:ext cx="622546" cy="1484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4A967975-95A9-4430-AAC3-35C715D94E05}"/>
              </a:ext>
            </a:extLst>
          </p:cNvPr>
          <p:cNvSpPr/>
          <p:nvPr/>
        </p:nvSpPr>
        <p:spPr>
          <a:xfrm rot="5400000">
            <a:off x="7767180" y="3510064"/>
            <a:ext cx="622546" cy="1484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ED4DFA-7607-4A5B-814C-FC83D1EDD74D}"/>
              </a:ext>
            </a:extLst>
          </p:cNvPr>
          <p:cNvGrpSpPr/>
          <p:nvPr/>
        </p:nvGrpSpPr>
        <p:grpSpPr>
          <a:xfrm>
            <a:off x="8040809" y="2887362"/>
            <a:ext cx="3556104" cy="85996"/>
            <a:chOff x="8078456" y="5042031"/>
            <a:chExt cx="3556104" cy="85996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EEFB552-9F95-4149-B322-1708DF896698}"/>
                </a:ext>
              </a:extLst>
            </p:cNvPr>
            <p:cNvCxnSpPr>
              <a:cxnSpLocks/>
            </p:cNvCxnSpPr>
            <p:nvPr/>
          </p:nvCxnSpPr>
          <p:spPr>
            <a:xfrm>
              <a:off x="8098970" y="5091767"/>
              <a:ext cx="3497945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A8B9DB2-2DDC-4544-9E87-4666F0511AE3}"/>
                </a:ext>
              </a:extLst>
            </p:cNvPr>
            <p:cNvSpPr/>
            <p:nvPr/>
          </p:nvSpPr>
          <p:spPr>
            <a:xfrm rot="16200000">
              <a:off x="11559269" y="5052736"/>
              <a:ext cx="75291" cy="752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086AF8BF-85B9-4C9E-8D7A-D1E116E3403E}"/>
                </a:ext>
              </a:extLst>
            </p:cNvPr>
            <p:cNvSpPr/>
            <p:nvPr/>
          </p:nvSpPr>
          <p:spPr>
            <a:xfrm rot="16200000">
              <a:off x="8078456" y="5042031"/>
              <a:ext cx="75291" cy="752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连接符: 曲线 42">
            <a:extLst>
              <a:ext uri="{FF2B5EF4-FFF2-40B4-BE49-F238E27FC236}">
                <a16:creationId xmlns:a16="http://schemas.microsoft.com/office/drawing/2014/main" id="{DF40E720-3F6D-4F81-BCD6-5A08E5B991AC}"/>
              </a:ext>
            </a:extLst>
          </p:cNvPr>
          <p:cNvCxnSpPr>
            <a:cxnSpLocks/>
            <a:stCxn id="28" idx="0"/>
          </p:cNvCxnSpPr>
          <p:nvPr/>
        </p:nvCxnSpPr>
        <p:spPr>
          <a:xfrm rot="16200000" flipH="1" flipV="1">
            <a:off x="6379539" y="1459822"/>
            <a:ext cx="705236" cy="2617304"/>
          </a:xfrm>
          <a:prstGeom prst="curvedConnector4">
            <a:avLst>
              <a:gd name="adj1" fmla="val -32415"/>
              <a:gd name="adj2" fmla="val 607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标题 1">
            <a:extLst>
              <a:ext uri="{FF2B5EF4-FFF2-40B4-BE49-F238E27FC236}">
                <a16:creationId xmlns:a16="http://schemas.microsoft.com/office/drawing/2014/main" id="{514BEF15-AAAD-4AC7-8D44-87A2FA070750}"/>
              </a:ext>
            </a:extLst>
          </p:cNvPr>
          <p:cNvSpPr txBox="1">
            <a:spLocks/>
          </p:cNvSpPr>
          <p:nvPr/>
        </p:nvSpPr>
        <p:spPr>
          <a:xfrm>
            <a:off x="1785913" y="5337484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Global View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46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7" grpId="0"/>
      <p:bldP spid="28" grpId="0"/>
      <p:bldP spid="30" grpId="0" animBg="1"/>
      <p:bldP spid="31" grpId="0" animBg="1"/>
      <p:bldP spid="6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74B85DD-DE13-4C89-AEC9-3BCB16D4455E}"/>
              </a:ext>
            </a:extLst>
          </p:cNvPr>
          <p:cNvSpPr txBox="1">
            <a:spLocks/>
          </p:cNvSpPr>
          <p:nvPr/>
        </p:nvSpPr>
        <p:spPr>
          <a:xfrm>
            <a:off x="938590" y="1141323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Obscure Problem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B906800-9237-4278-BE9C-8C1E68B2B6B6}"/>
              </a:ext>
            </a:extLst>
          </p:cNvPr>
          <p:cNvCxnSpPr/>
          <p:nvPr/>
        </p:nvCxnSpPr>
        <p:spPr>
          <a:xfrm>
            <a:off x="928913" y="1167885"/>
            <a:ext cx="0" cy="61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4" descr="Visualizing home ownership with small multiples and R – Data Science Blog  by Domino">
            <a:extLst>
              <a:ext uri="{FF2B5EF4-FFF2-40B4-BE49-F238E27FC236}">
                <a16:creationId xmlns:a16="http://schemas.microsoft.com/office/drawing/2014/main" id="{D48A618E-D2E1-4754-B25E-6F268870E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90" y="2103864"/>
            <a:ext cx="5300541" cy="265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CF989A0-BC2E-490B-85F3-B51E2C495E0A}"/>
              </a:ext>
            </a:extLst>
          </p:cNvPr>
          <p:cNvSpPr/>
          <p:nvPr/>
        </p:nvSpPr>
        <p:spPr>
          <a:xfrm>
            <a:off x="3238500" y="2355850"/>
            <a:ext cx="1574800" cy="952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0666FF-C7AE-4B6C-97A7-BE01F5E24A38}"/>
              </a:ext>
            </a:extLst>
          </p:cNvPr>
          <p:cNvSpPr/>
          <p:nvPr/>
        </p:nvSpPr>
        <p:spPr>
          <a:xfrm>
            <a:off x="1670050" y="3765550"/>
            <a:ext cx="1028700" cy="50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94E8304-4587-4071-8015-FEBA3EC363DE}"/>
              </a:ext>
            </a:extLst>
          </p:cNvPr>
          <p:cNvSpPr/>
          <p:nvPr/>
        </p:nvSpPr>
        <p:spPr>
          <a:xfrm>
            <a:off x="1155700" y="2847874"/>
            <a:ext cx="1543050" cy="91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7EEAF84-6638-48AA-8D27-1CB908977945}"/>
              </a:ext>
            </a:extLst>
          </p:cNvPr>
          <p:cNvSpPr/>
          <p:nvPr/>
        </p:nvSpPr>
        <p:spPr>
          <a:xfrm>
            <a:off x="2731740" y="3804710"/>
            <a:ext cx="1543050" cy="91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4ABAD80-7408-4E7B-B4B0-6744B2D442FF}"/>
              </a:ext>
            </a:extLst>
          </p:cNvPr>
          <p:cNvSpPr/>
          <p:nvPr/>
        </p:nvSpPr>
        <p:spPr>
          <a:xfrm>
            <a:off x="4324276" y="3345872"/>
            <a:ext cx="1543050" cy="91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2" descr="New ways to visualise time – GravyAnecdote">
            <a:extLst>
              <a:ext uri="{FF2B5EF4-FFF2-40B4-BE49-F238E27FC236}">
                <a16:creationId xmlns:a16="http://schemas.microsoft.com/office/drawing/2014/main" id="{C6F3562A-1D1F-4F5D-BB08-33364DF69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806" y="2103864"/>
            <a:ext cx="5283457" cy="320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A8722065-82AC-417B-A762-AAF1A2AA36DB}"/>
              </a:ext>
            </a:extLst>
          </p:cNvPr>
          <p:cNvSpPr/>
          <p:nvPr/>
        </p:nvSpPr>
        <p:spPr>
          <a:xfrm>
            <a:off x="8101012" y="4495799"/>
            <a:ext cx="776288" cy="461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82D7F4-D323-4134-B1CC-4FF3919D43B1}"/>
              </a:ext>
            </a:extLst>
          </p:cNvPr>
          <p:cNvSpPr/>
          <p:nvPr/>
        </p:nvSpPr>
        <p:spPr>
          <a:xfrm>
            <a:off x="9685068" y="3386137"/>
            <a:ext cx="776288" cy="461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1F8F244-BC36-4483-A55E-6043EE8BB0CC}"/>
              </a:ext>
            </a:extLst>
          </p:cNvPr>
          <p:cNvSpPr/>
          <p:nvPr/>
        </p:nvSpPr>
        <p:spPr>
          <a:xfrm>
            <a:off x="10089087" y="4514849"/>
            <a:ext cx="776288" cy="461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CA0C0C7-7168-4B64-B9F0-FF9B5F132D52}"/>
              </a:ext>
            </a:extLst>
          </p:cNvPr>
          <p:cNvSpPr/>
          <p:nvPr/>
        </p:nvSpPr>
        <p:spPr>
          <a:xfrm>
            <a:off x="10927287" y="3367087"/>
            <a:ext cx="776288" cy="461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25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DF796C01-F4EE-4FCA-B9F7-4A8D7E658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795" y="1936665"/>
            <a:ext cx="8783782" cy="44225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74B85DD-DE13-4C89-AEC9-3BCB16D4455E}"/>
              </a:ext>
            </a:extLst>
          </p:cNvPr>
          <p:cNvSpPr txBox="1">
            <a:spLocks/>
          </p:cNvSpPr>
          <p:nvPr/>
        </p:nvSpPr>
        <p:spPr>
          <a:xfrm>
            <a:off x="938590" y="1141323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Obscure Problem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B906800-9237-4278-BE9C-8C1E68B2B6B6}"/>
              </a:ext>
            </a:extLst>
          </p:cNvPr>
          <p:cNvCxnSpPr/>
          <p:nvPr/>
        </p:nvCxnSpPr>
        <p:spPr>
          <a:xfrm>
            <a:off x="928913" y="1167885"/>
            <a:ext cx="0" cy="61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BCF989A0-BC2E-490B-85F3-B51E2C495E0A}"/>
              </a:ext>
            </a:extLst>
          </p:cNvPr>
          <p:cNvSpPr/>
          <p:nvPr/>
        </p:nvSpPr>
        <p:spPr>
          <a:xfrm>
            <a:off x="3700955" y="2334830"/>
            <a:ext cx="1574800" cy="952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0666FF-C7AE-4B6C-97A7-BE01F5E24A38}"/>
              </a:ext>
            </a:extLst>
          </p:cNvPr>
          <p:cNvSpPr/>
          <p:nvPr/>
        </p:nvSpPr>
        <p:spPr>
          <a:xfrm>
            <a:off x="1522253" y="2011559"/>
            <a:ext cx="1573467" cy="5634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94E8304-4587-4071-8015-FEBA3EC363DE}"/>
              </a:ext>
            </a:extLst>
          </p:cNvPr>
          <p:cNvSpPr/>
          <p:nvPr/>
        </p:nvSpPr>
        <p:spPr>
          <a:xfrm>
            <a:off x="1534795" y="5244592"/>
            <a:ext cx="8783782" cy="91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8722065-82AC-417B-A762-AAF1A2AA36DB}"/>
              </a:ext>
            </a:extLst>
          </p:cNvPr>
          <p:cNvSpPr/>
          <p:nvPr/>
        </p:nvSpPr>
        <p:spPr>
          <a:xfrm>
            <a:off x="8899797" y="2011559"/>
            <a:ext cx="1418779" cy="14778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77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D7AEE1-D92C-40AA-B907-443B1B52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42" y="2382257"/>
            <a:ext cx="5043716" cy="2558469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158EA991-8102-4568-B240-A790AECCC588}"/>
              </a:ext>
            </a:extLst>
          </p:cNvPr>
          <p:cNvSpPr/>
          <p:nvPr/>
        </p:nvSpPr>
        <p:spPr>
          <a:xfrm>
            <a:off x="3464796" y="2314825"/>
            <a:ext cx="2118846" cy="1342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705BDE-1C49-4C1F-A953-67019D517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544" y="2417534"/>
            <a:ext cx="5046505" cy="2487913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F466D4B-EAEC-4FBF-BE6A-BE6D24701AAB}"/>
              </a:ext>
            </a:extLst>
          </p:cNvPr>
          <p:cNvCxnSpPr>
            <a:cxnSpLocks/>
          </p:cNvCxnSpPr>
          <p:nvPr/>
        </p:nvCxnSpPr>
        <p:spPr>
          <a:xfrm>
            <a:off x="488042" y="5501620"/>
            <a:ext cx="504371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97207A8-5D26-400D-A17B-9F1E0C058388}"/>
              </a:ext>
            </a:extLst>
          </p:cNvPr>
          <p:cNvCxnSpPr>
            <a:cxnSpLocks/>
          </p:cNvCxnSpPr>
          <p:nvPr/>
        </p:nvCxnSpPr>
        <p:spPr>
          <a:xfrm>
            <a:off x="6874544" y="5501620"/>
            <a:ext cx="504371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0EF6B2B1-7DED-4B44-8CC0-C1D9D059CA79}"/>
              </a:ext>
            </a:extLst>
          </p:cNvPr>
          <p:cNvSpPr txBox="1"/>
          <p:nvPr/>
        </p:nvSpPr>
        <p:spPr>
          <a:xfrm>
            <a:off x="4581933" y="550162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Maximum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EF4003E-E801-4343-BA49-679440F8A87B}"/>
              </a:ext>
            </a:extLst>
          </p:cNvPr>
          <p:cNvSpPr txBox="1"/>
          <p:nvPr/>
        </p:nvSpPr>
        <p:spPr>
          <a:xfrm>
            <a:off x="117538" y="5501620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Minimum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D7588A4-E65F-4F80-B5EB-077B4DE3444E}"/>
              </a:ext>
            </a:extLst>
          </p:cNvPr>
          <p:cNvSpPr txBox="1"/>
          <p:nvPr/>
        </p:nvSpPr>
        <p:spPr>
          <a:xfrm>
            <a:off x="6264944" y="5501620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Local Minimum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F18938-C576-436E-A1D1-1634B539EB3D}"/>
              </a:ext>
            </a:extLst>
          </p:cNvPr>
          <p:cNvSpPr txBox="1"/>
          <p:nvPr/>
        </p:nvSpPr>
        <p:spPr>
          <a:xfrm>
            <a:off x="10461356" y="5501620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Local Maximum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3D57EE8-DAF8-4D9D-AB0D-80C3B20B3097}"/>
              </a:ext>
            </a:extLst>
          </p:cNvPr>
          <p:cNvSpPr txBox="1"/>
          <p:nvPr/>
        </p:nvSpPr>
        <p:spPr>
          <a:xfrm>
            <a:off x="3631415" y="1230711"/>
            <a:ext cx="19174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Local View</a:t>
            </a:r>
            <a:endParaRPr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箭头: 下 25">
            <a:extLst>
              <a:ext uri="{FF2B5EF4-FFF2-40B4-BE49-F238E27FC236}">
                <a16:creationId xmlns:a16="http://schemas.microsoft.com/office/drawing/2014/main" id="{57BFE862-2F3D-4AC7-8555-3803E15B0CF2}"/>
              </a:ext>
            </a:extLst>
          </p:cNvPr>
          <p:cNvSpPr/>
          <p:nvPr/>
        </p:nvSpPr>
        <p:spPr>
          <a:xfrm>
            <a:off x="4374239" y="1796954"/>
            <a:ext cx="431800" cy="478888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8484DA1E-6216-4ABD-ADC2-D1DFBB1A134E}"/>
              </a:ext>
            </a:extLst>
          </p:cNvPr>
          <p:cNvSpPr txBox="1">
            <a:spLocks/>
          </p:cNvSpPr>
          <p:nvPr/>
        </p:nvSpPr>
        <p:spPr>
          <a:xfrm>
            <a:off x="1442143" y="5719188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Old Encoding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F5AAF60D-05F9-4F50-9D69-5049370330A0}"/>
              </a:ext>
            </a:extLst>
          </p:cNvPr>
          <p:cNvSpPr txBox="1">
            <a:spLocks/>
          </p:cNvSpPr>
          <p:nvPr/>
        </p:nvSpPr>
        <p:spPr>
          <a:xfrm>
            <a:off x="8109643" y="5728605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New Encoding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9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19" grpId="0"/>
      <p:bldP spid="25" grpId="0"/>
      <p:bldP spid="26" grpId="0" animBg="1"/>
      <p:bldP spid="27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C8C65-C6F5-40A9-866A-FFA38253E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7" y="645952"/>
            <a:ext cx="5892408" cy="63856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主题</a:t>
            </a:r>
            <a:r>
              <a:rPr lang="en-US" altLang="zh-CN" dirty="0"/>
              <a:t>-</a:t>
            </a:r>
            <a:r>
              <a:rPr lang="zh-CN" altLang="en-US" dirty="0"/>
              <a:t>大气污染防治分析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64489F0-AB85-46BD-9DC1-15887A274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1947410"/>
            <a:ext cx="11122249" cy="413460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10000"/>
              </a:lnSpc>
            </a:pPr>
            <a:r>
              <a:rPr lang="zh-CN" altLang="en-US" b="0" i="0" dirty="0">
                <a:effectLst/>
                <a:latin typeface="-apple-system"/>
              </a:rPr>
              <a:t>目前，我国大气污染防治成效显著，这得益于我国逐渐完善的空气质量监测网。近年来，空气质量监测站收集到大量具有</a:t>
            </a:r>
            <a:r>
              <a:rPr lang="zh-CN" altLang="en-US" b="1" i="0" dirty="0">
                <a:effectLst/>
                <a:latin typeface="-apple-system"/>
              </a:rPr>
              <a:t>高维、时序</a:t>
            </a:r>
            <a:r>
              <a:rPr lang="zh-CN" altLang="en-US" b="0" i="0" dirty="0">
                <a:effectLst/>
                <a:latin typeface="-apple-system"/>
              </a:rPr>
              <a:t>特点的空气质量数据，如何利用此类数据，分析理解</a:t>
            </a:r>
            <a:r>
              <a:rPr lang="zh-CN" altLang="en-US" b="1" i="0" dirty="0">
                <a:effectLst/>
                <a:latin typeface="-apple-system"/>
              </a:rPr>
              <a:t>大气污染传输模式</a:t>
            </a:r>
            <a:r>
              <a:rPr lang="zh-CN" altLang="en-US" b="0" i="0" dirty="0">
                <a:effectLst/>
                <a:latin typeface="-apple-system"/>
              </a:rPr>
              <a:t>，并为决策者提供有效建议十分具有挑战性。利用大数据分析技术和可视化方法，能够分析</a:t>
            </a:r>
            <a:r>
              <a:rPr lang="zh-CN" altLang="en-US" b="1" i="0" dirty="0">
                <a:effectLst/>
                <a:latin typeface="-apple-system"/>
              </a:rPr>
              <a:t>大气污染问题及成因、监测大气污染发展趋势、分析大气污染的地域相关性</a:t>
            </a:r>
            <a:r>
              <a:rPr lang="zh-CN" altLang="en-US" b="0" i="0" dirty="0">
                <a:effectLst/>
                <a:latin typeface="-apple-system"/>
              </a:rPr>
              <a:t>，快速感知</a:t>
            </a:r>
            <a:r>
              <a:rPr lang="zh-CN" altLang="en-US" b="1" i="0" dirty="0">
                <a:effectLst/>
                <a:latin typeface="-apple-system"/>
              </a:rPr>
              <a:t>大气污染的时变规律</a:t>
            </a:r>
            <a:r>
              <a:rPr lang="zh-CN" altLang="en-US" b="0" i="0" dirty="0">
                <a:effectLst/>
                <a:latin typeface="-apple-system"/>
              </a:rPr>
              <a:t>，辅助工作人员因地制宜地制定防治策略。大数据可视分析与可视化将数据智能处理、视觉表征和交互分析有机地结合，使机器智能和人类智慧深度融合、优势互补，为大气污染防治工作的分析、指挥和决策提供有效手段和决策依据。第八届中国可视化与可视分析大会数据可视化竞赛向相关研究人员、高校师生、企业和数据可视分析爱好者、艺术家征集相关数据可视分析和艺术可视化作品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2061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58EA991-8102-4568-B240-A790AECCC588}"/>
              </a:ext>
            </a:extLst>
          </p:cNvPr>
          <p:cNvSpPr/>
          <p:nvPr/>
        </p:nvSpPr>
        <p:spPr>
          <a:xfrm>
            <a:off x="873996" y="1548916"/>
            <a:ext cx="6657104" cy="3258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F5AAF60D-05F9-4F50-9D69-5049370330A0}"/>
              </a:ext>
            </a:extLst>
          </p:cNvPr>
          <p:cNvSpPr txBox="1">
            <a:spLocks/>
          </p:cNvSpPr>
          <p:nvPr/>
        </p:nvSpPr>
        <p:spPr>
          <a:xfrm>
            <a:off x="7950200" y="2801504"/>
            <a:ext cx="1310522" cy="3767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items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8EF071E2-1B19-471A-A0F8-B13B8ADE8AAA}"/>
              </a:ext>
            </a:extLst>
          </p:cNvPr>
          <p:cNvCxnSpPr/>
          <p:nvPr/>
        </p:nvCxnSpPr>
        <p:spPr>
          <a:xfrm>
            <a:off x="4202548" y="4927600"/>
            <a:ext cx="0" cy="925286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424E13D7-965A-410B-8668-2F205BD6E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598" y="2001807"/>
            <a:ext cx="4787899" cy="2463150"/>
          </a:xfrm>
          <a:prstGeom prst="rect">
            <a:avLst/>
          </a:prstGeom>
        </p:spPr>
      </p:pic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F878BFB-62E1-4CD2-8590-B721A43A151B}"/>
              </a:ext>
            </a:extLst>
          </p:cNvPr>
          <p:cNvCxnSpPr>
            <a:cxnSpLocks/>
          </p:cNvCxnSpPr>
          <p:nvPr/>
        </p:nvCxnSpPr>
        <p:spPr>
          <a:xfrm>
            <a:off x="7950200" y="3178246"/>
            <a:ext cx="934602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标题 1">
            <a:extLst>
              <a:ext uri="{FF2B5EF4-FFF2-40B4-BE49-F238E27FC236}">
                <a16:creationId xmlns:a16="http://schemas.microsoft.com/office/drawing/2014/main" id="{B2B18284-2DD5-476B-9509-490CAC70388C}"/>
              </a:ext>
            </a:extLst>
          </p:cNvPr>
          <p:cNvSpPr txBox="1">
            <a:spLocks/>
          </p:cNvSpPr>
          <p:nvPr/>
        </p:nvSpPr>
        <p:spPr>
          <a:xfrm>
            <a:off x="9197819" y="2858965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600" dirty="0">
                <a:solidFill>
                  <a:srgbClr val="C00000"/>
                </a:solidFill>
              </a:rPr>
              <a:t>Interaction</a:t>
            </a:r>
            <a:endParaRPr lang="zh-CN" altLang="en-US" sz="3600" dirty="0">
              <a:solidFill>
                <a:srgbClr val="C00000"/>
              </a:solidFill>
            </a:endParaRPr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F8D797F8-4CD1-4DAF-B4F5-2A564DA66886}"/>
              </a:ext>
            </a:extLst>
          </p:cNvPr>
          <p:cNvSpPr txBox="1">
            <a:spLocks/>
          </p:cNvSpPr>
          <p:nvPr/>
        </p:nvSpPr>
        <p:spPr>
          <a:xfrm>
            <a:off x="3520919" y="6005286"/>
            <a:ext cx="4484914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/>
            <a:r>
              <a:rPr lang="en-US" altLang="zh-CN" sz="3200" dirty="0">
                <a:solidFill>
                  <a:srgbClr val="C00000"/>
                </a:solidFill>
              </a:rPr>
              <a:t>Encoding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22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D7AEE1-D92C-40AA-B907-443B1B52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2" y="2645464"/>
            <a:ext cx="5043716" cy="2558469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158EA991-8102-4568-B240-A790AECCC588}"/>
              </a:ext>
            </a:extLst>
          </p:cNvPr>
          <p:cNvSpPr/>
          <p:nvPr/>
        </p:nvSpPr>
        <p:spPr>
          <a:xfrm>
            <a:off x="3375896" y="2578031"/>
            <a:ext cx="2118846" cy="18035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EC38721A-34A1-4329-A161-BD4524DDD113}"/>
              </a:ext>
            </a:extLst>
          </p:cNvPr>
          <p:cNvSpPr/>
          <p:nvPr/>
        </p:nvSpPr>
        <p:spPr>
          <a:xfrm rot="5400000">
            <a:off x="8615266" y="-239797"/>
            <a:ext cx="369332" cy="5985852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E4D09C-948C-409A-8639-307287FDC62D}"/>
              </a:ext>
            </a:extLst>
          </p:cNvPr>
          <p:cNvSpPr txBox="1"/>
          <p:nvPr/>
        </p:nvSpPr>
        <p:spPr>
          <a:xfrm>
            <a:off x="7683500" y="2199131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Overview + Details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F7166F6-4B3B-48EF-BB5C-235539B71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506" y="2972828"/>
            <a:ext cx="3679894" cy="300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A14C1-BD1E-4771-A4E6-AA687D8A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9742900" cy="63856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Small Multiples</a:t>
            </a:r>
            <a:endParaRPr lang="zh-CN" altLang="en-US" sz="4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06CCB4B-7682-4952-BE7D-3C84B5986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059" y="1559997"/>
            <a:ext cx="9103882" cy="478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B87C76D-0987-451C-A020-0B6B4A496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" y="1318354"/>
            <a:ext cx="5276478" cy="485397"/>
          </a:xfrm>
        </p:spPr>
        <p:txBody>
          <a:bodyPr>
            <a:normAutofit/>
          </a:bodyPr>
          <a:lstStyle/>
          <a:p>
            <a:r>
              <a:rPr lang="en-US" altLang="zh-CN" sz="1600" dirty="0"/>
              <a:t>2013–2018</a:t>
            </a:r>
            <a:r>
              <a:rPr lang="zh-CN" altLang="en-US" sz="1600" dirty="0"/>
              <a:t>年中国高分辨率大气污染再分析开放数据集</a:t>
            </a:r>
          </a:p>
        </p:txBody>
      </p:sp>
      <p:pic>
        <p:nvPicPr>
          <p:cNvPr id="1028" name="Picture 4" descr="图片">
            <a:extLst>
              <a:ext uri="{FF2B5EF4-FFF2-40B4-BE49-F238E27FC236}">
                <a16:creationId xmlns:a16="http://schemas.microsoft.com/office/drawing/2014/main" id="{20D52C72-30A7-4DFD-A059-6BBA93AF9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168" y="117173"/>
            <a:ext cx="5062951" cy="674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ABDFB6A2-8C9F-4B96-8DB4-351C994AF0DE}"/>
              </a:ext>
            </a:extLst>
          </p:cNvPr>
          <p:cNvSpPr txBox="1">
            <a:spLocks/>
          </p:cNvSpPr>
          <p:nvPr/>
        </p:nvSpPr>
        <p:spPr>
          <a:xfrm>
            <a:off x="718457" y="645952"/>
            <a:ext cx="5892408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数据集</a:t>
            </a:r>
          </a:p>
        </p:txBody>
      </p:sp>
    </p:spTree>
    <p:extLst>
      <p:ext uri="{BB962C8B-B14F-4D97-AF65-F5344CB8AC3E}">
        <p14:creationId xmlns:p14="http://schemas.microsoft.com/office/powerpoint/2010/main" val="229307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B87C76D-0987-451C-A020-0B6B4A496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" y="1318354"/>
            <a:ext cx="5276478" cy="485397"/>
          </a:xfrm>
        </p:spPr>
        <p:txBody>
          <a:bodyPr>
            <a:normAutofit/>
          </a:bodyPr>
          <a:lstStyle/>
          <a:p>
            <a:r>
              <a:rPr lang="en-US" altLang="zh-CN" sz="1600" dirty="0"/>
              <a:t>2013–2018</a:t>
            </a:r>
            <a:r>
              <a:rPr lang="zh-CN" altLang="en-US" sz="1600" dirty="0"/>
              <a:t>年中国高分辨率大气污染再分析开放数据集</a:t>
            </a:r>
          </a:p>
        </p:txBody>
      </p:sp>
      <p:pic>
        <p:nvPicPr>
          <p:cNvPr id="1028" name="Picture 4" descr="图片">
            <a:extLst>
              <a:ext uri="{FF2B5EF4-FFF2-40B4-BE49-F238E27FC236}">
                <a16:creationId xmlns:a16="http://schemas.microsoft.com/office/drawing/2014/main" id="{20D52C72-30A7-4DFD-A059-6BBA93AF9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168" y="117173"/>
            <a:ext cx="5062951" cy="674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ABDFB6A2-8C9F-4B96-8DB4-351C994AF0DE}"/>
              </a:ext>
            </a:extLst>
          </p:cNvPr>
          <p:cNvSpPr txBox="1">
            <a:spLocks/>
          </p:cNvSpPr>
          <p:nvPr/>
        </p:nvSpPr>
        <p:spPr>
          <a:xfrm>
            <a:off x="718457" y="645952"/>
            <a:ext cx="5892408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数据集</a:t>
            </a:r>
          </a:p>
        </p:txBody>
      </p:sp>
      <p:pic>
        <p:nvPicPr>
          <p:cNvPr id="6" name="Picture 6" descr="图片">
            <a:extLst>
              <a:ext uri="{FF2B5EF4-FFF2-40B4-BE49-F238E27FC236}">
                <a16:creationId xmlns:a16="http://schemas.microsoft.com/office/drawing/2014/main" id="{3B7F2BEA-4338-4597-9EDF-227BB2ED8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821" y="117173"/>
            <a:ext cx="5133308" cy="662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725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B87C76D-0987-451C-A020-0B6B4A496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" y="1318354"/>
            <a:ext cx="5276478" cy="485397"/>
          </a:xfrm>
        </p:spPr>
        <p:txBody>
          <a:bodyPr>
            <a:normAutofit/>
          </a:bodyPr>
          <a:lstStyle/>
          <a:p>
            <a:r>
              <a:rPr lang="en-US" altLang="zh-CN" sz="1600" dirty="0"/>
              <a:t>2013–2018</a:t>
            </a:r>
            <a:r>
              <a:rPr lang="zh-CN" altLang="en-US" sz="1600" dirty="0"/>
              <a:t>年中国高分辨率大气污染再分析开放数据集</a:t>
            </a:r>
          </a:p>
        </p:txBody>
      </p:sp>
      <p:pic>
        <p:nvPicPr>
          <p:cNvPr id="1032" name="Picture 8" descr="图片">
            <a:extLst>
              <a:ext uri="{FF2B5EF4-FFF2-40B4-BE49-F238E27FC236}">
                <a16:creationId xmlns:a16="http://schemas.microsoft.com/office/drawing/2014/main" id="{D992A853-7370-41A2-BE69-1FABB1BA9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79" y="2768366"/>
            <a:ext cx="11926241" cy="248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ABDFB6A2-8C9F-4B96-8DB4-351C994AF0DE}"/>
              </a:ext>
            </a:extLst>
          </p:cNvPr>
          <p:cNvSpPr txBox="1">
            <a:spLocks/>
          </p:cNvSpPr>
          <p:nvPr/>
        </p:nvSpPr>
        <p:spPr>
          <a:xfrm>
            <a:off x="718457" y="645952"/>
            <a:ext cx="5892408" cy="638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数据集</a:t>
            </a:r>
          </a:p>
        </p:txBody>
      </p:sp>
    </p:spTree>
    <p:extLst>
      <p:ext uri="{BB962C8B-B14F-4D97-AF65-F5344CB8AC3E}">
        <p14:creationId xmlns:p14="http://schemas.microsoft.com/office/powerpoint/2010/main" val="3003259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37A250-605D-42C9-8CDC-91253A2019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分析主题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AEFB9F-DC72-40AD-AA6E-FA6411B1A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" y="1394847"/>
            <a:ext cx="10053007" cy="5323668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大气污染源分析</a:t>
            </a:r>
            <a:r>
              <a:rPr lang="zh-CN" altLang="en-US" dirty="0"/>
              <a:t>：利用可视分析技术，识别主要大气污染源，分析关键污染成因。（可以根据自身情况联合其他数据辅助分析）</a:t>
            </a:r>
            <a:endParaRPr lang="en-US" altLang="zh-CN" dirty="0"/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大气污染时空态势分析</a:t>
            </a:r>
            <a:r>
              <a:rPr lang="zh-CN" altLang="en-US" dirty="0"/>
              <a:t>：利用可视分析技术，分析大气污染时空分布模式、监控大气污染时空演变态势。</a:t>
            </a:r>
            <a:r>
              <a:rPr lang="zh-CN" altLang="en-US" b="1" dirty="0"/>
              <a:t>大气污染传输模式分析</a:t>
            </a:r>
            <a:r>
              <a:rPr lang="zh-CN" altLang="en-US" dirty="0"/>
              <a:t>：利用可视分析技术，比较各地大气污染物差异、大气污染传输模式、检测异常传输事件，制定传输防治策略。</a:t>
            </a:r>
            <a:r>
              <a:rPr lang="zh-CN" altLang="en-US" dirty="0">
                <a:solidFill>
                  <a:srgbClr val="FF0000"/>
                </a:solidFill>
              </a:rPr>
              <a:t>（污染特征的差异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分析地理环境因素 如</a:t>
            </a:r>
            <a:r>
              <a:rPr lang="en-US" altLang="zh-CN" dirty="0">
                <a:solidFill>
                  <a:srgbClr val="FF0000"/>
                </a:solidFill>
              </a:rPr>
              <a:t>:</a:t>
            </a:r>
            <a:r>
              <a:rPr lang="zh-CN" altLang="en-US" dirty="0">
                <a:solidFill>
                  <a:srgbClr val="FF0000"/>
                </a:solidFill>
              </a:rPr>
              <a:t>餐饮源和交通源，居民生活区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大气污染预测</a:t>
            </a:r>
            <a:r>
              <a:rPr lang="zh-CN" altLang="en-US" dirty="0"/>
              <a:t>：利用可视分析技术，预测大气污染发展趋势、重污染天气预警。</a:t>
            </a:r>
            <a:endParaRPr lang="en-US" altLang="zh-CN" dirty="0"/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大气环境的改善</a:t>
            </a:r>
            <a:r>
              <a:rPr lang="zh-CN" altLang="en-US" dirty="0"/>
              <a:t>：利用可视分析技术，展示大气污染治理过程中的大气环境状况、评估大气污染防治措施。</a:t>
            </a:r>
            <a:endParaRPr lang="en-US" altLang="zh-CN" dirty="0"/>
          </a:p>
          <a:p>
            <a:pPr marL="342900" indent="-3429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自选主题，提炼分析需求，设置分析问题，并提供解决方案。</a:t>
            </a:r>
          </a:p>
        </p:txBody>
      </p:sp>
    </p:spTree>
    <p:extLst>
      <p:ext uri="{BB962C8B-B14F-4D97-AF65-F5344CB8AC3E}">
        <p14:creationId xmlns:p14="http://schemas.microsoft.com/office/powerpoint/2010/main" val="422987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一</a:t>
            </a:r>
            <a:r>
              <a:rPr lang="en-US" altLang="zh-CN" dirty="0"/>
              <a:t>.</a:t>
            </a:r>
            <a:r>
              <a:rPr lang="zh-CN" altLang="en-US" dirty="0"/>
              <a:t>大气污染源分析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E36DB-4C5F-4E4A-8C99-6A45AACD7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5" y="2858660"/>
            <a:ext cx="10053007" cy="2227913"/>
          </a:xfrm>
        </p:spPr>
        <p:txBody>
          <a:bodyPr>
            <a:normAutofit/>
          </a:bodyPr>
          <a:lstStyle/>
          <a:p>
            <a:r>
              <a:rPr lang="zh-CN" altLang="en-US" dirty="0"/>
              <a:t>根据所给的与污染物相关的变量 </a:t>
            </a:r>
            <a:r>
              <a:rPr lang="en-US" altLang="zh-CN" dirty="0"/>
              <a:t>PM2.5</a:t>
            </a:r>
            <a:r>
              <a:rPr lang="zh-CN" altLang="en-US" dirty="0"/>
              <a:t>、</a:t>
            </a:r>
            <a:r>
              <a:rPr lang="en-US" altLang="zh-CN" dirty="0"/>
              <a:t>O3</a:t>
            </a:r>
            <a:r>
              <a:rPr lang="zh-CN" altLang="en-US" dirty="0"/>
              <a:t>、</a:t>
            </a:r>
            <a:r>
              <a:rPr lang="en-US" altLang="zh-CN" dirty="0"/>
              <a:t>PM10</a:t>
            </a:r>
            <a:r>
              <a:rPr lang="zh-CN" altLang="en-US" dirty="0"/>
              <a:t>、</a:t>
            </a:r>
            <a:r>
              <a:rPr lang="en-US" altLang="zh-CN" dirty="0"/>
              <a:t>SO2</a:t>
            </a:r>
            <a:r>
              <a:rPr lang="zh-CN" altLang="en-US" dirty="0"/>
              <a:t>、</a:t>
            </a:r>
            <a:r>
              <a:rPr lang="en-US" altLang="zh-CN" dirty="0"/>
              <a:t>NO2</a:t>
            </a:r>
            <a:r>
              <a:rPr lang="zh-CN" altLang="en-US" dirty="0"/>
              <a:t>、</a:t>
            </a:r>
            <a:r>
              <a:rPr lang="en-US" altLang="zh-CN" dirty="0"/>
              <a:t>CO.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识别污染类别</a:t>
            </a:r>
            <a:r>
              <a:rPr lang="en-US" altLang="zh-CN" dirty="0"/>
              <a:t>(</a:t>
            </a:r>
            <a:r>
              <a:rPr lang="zh-CN" altLang="en-US" dirty="0"/>
              <a:t>如</a:t>
            </a:r>
            <a:r>
              <a:rPr lang="en-US" altLang="zh-CN" dirty="0"/>
              <a:t>:</a:t>
            </a:r>
            <a:r>
              <a:rPr lang="zh-CN" altLang="en-US" dirty="0"/>
              <a:t> 哪个地方是什么</a:t>
            </a:r>
            <a:r>
              <a:rPr lang="en-US" altLang="zh-CN" dirty="0"/>
              <a:t>(</a:t>
            </a:r>
            <a:r>
              <a:rPr lang="zh-CN" altLang="en-US" dirty="0"/>
              <a:t>灰霾污染、光化学污染等等）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/>
              <a:t>2. </a:t>
            </a:r>
            <a:r>
              <a:rPr lang="zh-CN" altLang="en-US" dirty="0"/>
              <a:t>结合其他数据集</a:t>
            </a:r>
            <a:r>
              <a:rPr lang="en-US" altLang="zh-CN" dirty="0"/>
              <a:t>(</a:t>
            </a:r>
            <a:r>
              <a:rPr lang="zh-CN" altLang="en-US" dirty="0"/>
              <a:t>如汽车生产数量、钢铁制造数量以及煤炭使用量</a:t>
            </a:r>
            <a:r>
              <a:rPr lang="en-US" altLang="zh-CN" dirty="0"/>
              <a:t>)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39712-79B5-428A-B32D-60A3CAE7EEF4}"/>
              </a:ext>
            </a:extLst>
          </p:cNvPr>
          <p:cNvSpPr txBox="1"/>
          <p:nvPr/>
        </p:nvSpPr>
        <p:spPr>
          <a:xfrm>
            <a:off x="718455" y="1617433"/>
            <a:ext cx="8084581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Task: 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识别主要大气污染源，</a:t>
            </a:r>
            <a:r>
              <a:rPr lang="zh-CN" altLang="en-US" sz="2800" dirty="0"/>
              <a:t>分析关键污染成因</a:t>
            </a:r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773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5976811" cy="63856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二</a:t>
            </a:r>
            <a:r>
              <a:rPr lang="en-US" altLang="zh-CN" dirty="0"/>
              <a:t>.</a:t>
            </a:r>
            <a:r>
              <a:rPr lang="zh-CN" altLang="en-US" dirty="0"/>
              <a:t>大气污染时空态势分析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E36DB-4C5F-4E4A-8C99-6A45AACD7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2375083"/>
            <a:ext cx="10053007" cy="222791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分析污染类别的时空污染特征</a:t>
            </a:r>
            <a:r>
              <a:rPr lang="en-US" altLang="zh-CN" dirty="0"/>
              <a:t>(</a:t>
            </a:r>
            <a:r>
              <a:rPr lang="zh-CN" altLang="en-US" dirty="0"/>
              <a:t>如，在某几月是何种污染类别的爆发期，与之相关的事件</a:t>
            </a:r>
            <a:r>
              <a:rPr lang="en-US" altLang="zh-CN" dirty="0"/>
              <a:t>(</a:t>
            </a:r>
            <a:r>
              <a:rPr lang="zh-CN" altLang="en-US" dirty="0"/>
              <a:t>如春节是烟花爆竹的高峰期</a:t>
            </a:r>
            <a:r>
              <a:rPr lang="en-US" altLang="zh-CN" dirty="0"/>
              <a:t>).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2.</a:t>
            </a:r>
            <a:r>
              <a:rPr lang="zh-CN" altLang="en-US" dirty="0"/>
              <a:t>分析污染物</a:t>
            </a:r>
            <a:r>
              <a:rPr lang="en-US" altLang="zh-CN" dirty="0"/>
              <a:t>(</a:t>
            </a:r>
            <a:r>
              <a:rPr lang="zh-CN" altLang="en-US" dirty="0"/>
              <a:t>如</a:t>
            </a:r>
            <a:r>
              <a:rPr lang="en-US" altLang="zh-CN" dirty="0"/>
              <a:t>:PM2.5</a:t>
            </a:r>
            <a:r>
              <a:rPr lang="zh-CN" altLang="en-US" dirty="0"/>
              <a:t>雾霾浓度</a:t>
            </a:r>
            <a:r>
              <a:rPr lang="en-US" altLang="zh-CN" dirty="0"/>
              <a:t>)</a:t>
            </a:r>
            <a:r>
              <a:rPr lang="zh-CN" altLang="en-US" dirty="0"/>
              <a:t>的时空分布特征 </a:t>
            </a:r>
            <a:r>
              <a:rPr lang="en-US" altLang="zh-CN" dirty="0"/>
              <a:t>—— </a:t>
            </a:r>
            <a:r>
              <a:rPr lang="zh-CN" altLang="en-US" dirty="0"/>
              <a:t>高浓度时段，低浓度时段</a:t>
            </a:r>
            <a:endParaRPr lang="en-US" altLang="zh-CN" dirty="0"/>
          </a:p>
          <a:p>
            <a:pPr>
              <a:lnSpc>
                <a:spcPct val="200000"/>
              </a:lnSpc>
            </a:pP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39712-79B5-428A-B32D-60A3CAE7EEF4}"/>
              </a:ext>
            </a:extLst>
          </p:cNvPr>
          <p:cNvSpPr txBox="1"/>
          <p:nvPr/>
        </p:nvSpPr>
        <p:spPr>
          <a:xfrm>
            <a:off x="718456" y="1617433"/>
            <a:ext cx="6098582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Task: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分析大气污染时空分布模式</a:t>
            </a:r>
          </a:p>
        </p:txBody>
      </p:sp>
    </p:spTree>
    <p:extLst>
      <p:ext uri="{BB962C8B-B14F-4D97-AF65-F5344CB8AC3E}">
        <p14:creationId xmlns:p14="http://schemas.microsoft.com/office/powerpoint/2010/main" val="23415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F7861-2D8C-45A1-9917-EE69F8B2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6" y="645952"/>
            <a:ext cx="5806329" cy="63856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三</a:t>
            </a:r>
            <a:r>
              <a:rPr lang="en-US" altLang="zh-CN" dirty="0"/>
              <a:t>.</a:t>
            </a:r>
            <a:r>
              <a:rPr lang="zh-CN" altLang="en-US" dirty="0"/>
              <a:t>大气污染传输模式分析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AE36DB-4C5F-4E4A-8C99-6A45AACD7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6" y="2005046"/>
            <a:ext cx="10053007" cy="74007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比较中国各个地方的大气污染物</a:t>
            </a:r>
            <a:r>
              <a:rPr lang="en-US" altLang="zh-CN" dirty="0"/>
              <a:t>(PM2.5,SO2</a:t>
            </a:r>
            <a:r>
              <a:rPr lang="zh-CN" altLang="en-US" dirty="0"/>
              <a:t>等等</a:t>
            </a:r>
            <a:r>
              <a:rPr lang="en-US" altLang="zh-CN" dirty="0"/>
              <a:t>)</a:t>
            </a:r>
            <a:r>
              <a:rPr lang="zh-CN" altLang="en-US" dirty="0"/>
              <a:t>浓度差异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39712-79B5-428A-B32D-60A3CAE7EEF4}"/>
              </a:ext>
            </a:extLst>
          </p:cNvPr>
          <p:cNvSpPr txBox="1"/>
          <p:nvPr/>
        </p:nvSpPr>
        <p:spPr>
          <a:xfrm>
            <a:off x="718456" y="1617433"/>
            <a:ext cx="6098582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Task1: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比较各地大气污染物差异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195F3B2-41E6-403D-A98E-098CA8D31FFF}"/>
              </a:ext>
            </a:extLst>
          </p:cNvPr>
          <p:cNvSpPr txBox="1"/>
          <p:nvPr/>
        </p:nvSpPr>
        <p:spPr>
          <a:xfrm>
            <a:off x="718458" y="2937665"/>
            <a:ext cx="6098582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Task2:</a:t>
            </a:r>
            <a:r>
              <a:rPr lang="zh-CN" altLang="en-US" sz="2400" b="0" i="0" dirty="0">
                <a:solidFill>
                  <a:srgbClr val="C00000"/>
                </a:solidFill>
                <a:effectLst/>
                <a:latin typeface="Courier New,微软雅黑,宋体"/>
              </a:rPr>
              <a:t>大气污染传输模式</a:t>
            </a:r>
            <a:endParaRPr lang="zh-CN" altLang="en-US" sz="240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DC35264A-DDE4-4799-B33D-4C45852063EA}"/>
              </a:ext>
            </a:extLst>
          </p:cNvPr>
          <p:cNvSpPr txBox="1">
            <a:spLocks/>
          </p:cNvSpPr>
          <p:nvPr/>
        </p:nvSpPr>
        <p:spPr>
          <a:xfrm>
            <a:off x="718456" y="3294706"/>
            <a:ext cx="10053007" cy="740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根据所给的</a:t>
            </a:r>
            <a:r>
              <a:rPr lang="en-US" altLang="zh-CN" dirty="0"/>
              <a:t>U(</a:t>
            </a:r>
            <a:r>
              <a:rPr lang="zh-CN" altLang="en-US" dirty="0"/>
              <a:t>纬向风速</a:t>
            </a:r>
            <a:r>
              <a:rPr lang="en-US" altLang="zh-CN" dirty="0"/>
              <a:t>), V(</a:t>
            </a:r>
            <a:r>
              <a:rPr lang="zh-CN" altLang="en-US" dirty="0"/>
              <a:t>经向风速</a:t>
            </a:r>
            <a:r>
              <a:rPr lang="en-US" altLang="zh-CN" dirty="0"/>
              <a:t>)</a:t>
            </a:r>
            <a:r>
              <a:rPr lang="zh-CN" altLang="en-US" dirty="0"/>
              <a:t>分析污染物传输</a:t>
            </a:r>
            <a:r>
              <a:rPr lang="en-US" altLang="zh-CN" dirty="0"/>
              <a:t>(</a:t>
            </a:r>
            <a:r>
              <a:rPr lang="zh-CN" altLang="en-US" dirty="0"/>
              <a:t>移动</a:t>
            </a:r>
            <a:r>
              <a:rPr lang="en-US" altLang="zh-CN" dirty="0"/>
              <a:t>)</a:t>
            </a:r>
            <a:r>
              <a:rPr lang="zh-CN" altLang="en-US" dirty="0"/>
              <a:t>的方向和路径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2F22AD-7C05-4249-8469-D5091E684BE3}"/>
              </a:ext>
            </a:extLst>
          </p:cNvPr>
          <p:cNvSpPr txBox="1"/>
          <p:nvPr/>
        </p:nvSpPr>
        <p:spPr>
          <a:xfrm>
            <a:off x="718457" y="4245096"/>
            <a:ext cx="6829217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400" dirty="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Task3:</a:t>
            </a:r>
            <a:r>
              <a:rPr lang="zh-CN" altLang="en-US" sz="2400" b="0" i="0" dirty="0">
                <a:solidFill>
                  <a:srgbClr val="C00000"/>
                </a:solidFill>
                <a:effectLst/>
                <a:latin typeface="Courier New,微软雅黑,宋体"/>
              </a:rPr>
              <a:t>检测异常传输事件</a:t>
            </a:r>
            <a:r>
              <a:rPr lang="zh-CN" altLang="en-US" sz="2400" dirty="0">
                <a:solidFill>
                  <a:srgbClr val="C00000"/>
                </a:solidFill>
                <a:latin typeface="Courier New,微软雅黑,宋体"/>
              </a:rPr>
              <a:t>并</a:t>
            </a:r>
            <a:r>
              <a:rPr lang="zh-CN" altLang="en-US" sz="2400" b="0" i="0" dirty="0">
                <a:solidFill>
                  <a:srgbClr val="C00000"/>
                </a:solidFill>
                <a:effectLst/>
                <a:latin typeface="Courier New,微软雅黑,宋体"/>
              </a:rPr>
              <a:t>制定传输防治策略</a:t>
            </a:r>
            <a:endParaRPr lang="zh-CN" altLang="en-US" sz="240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98D40C82-11F8-4D38-8B31-B75C2295A43C}"/>
              </a:ext>
            </a:extLst>
          </p:cNvPr>
          <p:cNvSpPr txBox="1">
            <a:spLocks/>
          </p:cNvSpPr>
          <p:nvPr/>
        </p:nvSpPr>
        <p:spPr>
          <a:xfrm>
            <a:off x="718456" y="4628679"/>
            <a:ext cx="10053007" cy="740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分析异常的污染物移动方向</a:t>
            </a:r>
            <a:r>
              <a:rPr lang="en-US" altLang="zh-CN" dirty="0"/>
              <a:t>(</a:t>
            </a:r>
            <a:r>
              <a:rPr lang="zh-CN" altLang="en-US" dirty="0"/>
              <a:t>如没有根据所给的</a:t>
            </a:r>
            <a:r>
              <a:rPr lang="en-US" altLang="zh-CN" dirty="0"/>
              <a:t>V</a:t>
            </a:r>
            <a:r>
              <a:rPr lang="zh-CN" altLang="en-US" dirty="0"/>
              <a:t>、</a:t>
            </a:r>
            <a:r>
              <a:rPr lang="en-US" altLang="zh-CN" dirty="0"/>
              <a:t>H</a:t>
            </a:r>
            <a:r>
              <a:rPr lang="zh-CN" altLang="en-US" dirty="0"/>
              <a:t>的风速移动</a:t>
            </a:r>
            <a:r>
              <a:rPr lang="en-US" altLang="zh-CN" dirty="0"/>
              <a:t>(</a:t>
            </a:r>
            <a:r>
              <a:rPr lang="zh-CN" altLang="en-US" dirty="0"/>
              <a:t>龙卷风事件</a:t>
            </a:r>
            <a:r>
              <a:rPr lang="en-US" altLang="zh-CN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195532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8" grpId="0"/>
      <p:bldP spid="9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2449</TotalTime>
  <Words>815</Words>
  <Application>Microsoft Office PowerPoint</Application>
  <PresentationFormat>宽屏</PresentationFormat>
  <Paragraphs>76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-apple-system</vt:lpstr>
      <vt:lpstr>Courier New,微软雅黑,宋体</vt:lpstr>
      <vt:lpstr>Microsoft YaHei UI</vt:lpstr>
      <vt:lpstr>等线</vt:lpstr>
      <vt:lpstr>等线 Light</vt:lpstr>
      <vt:lpstr>Arial</vt:lpstr>
      <vt:lpstr>Rockwell</vt:lpstr>
      <vt:lpstr>Office Theme</vt:lpstr>
      <vt:lpstr>ChinaVis2021Challenge</vt:lpstr>
      <vt:lpstr>主题-大气污染防治分析</vt:lpstr>
      <vt:lpstr>PowerPoint 演示文稿</vt:lpstr>
      <vt:lpstr>PowerPoint 演示文稿</vt:lpstr>
      <vt:lpstr>PowerPoint 演示文稿</vt:lpstr>
      <vt:lpstr>分析主题</vt:lpstr>
      <vt:lpstr>一.大气污染源分析</vt:lpstr>
      <vt:lpstr>二.大气污染时空态势分析</vt:lpstr>
      <vt:lpstr>三.大气污染传输模式分析</vt:lpstr>
      <vt:lpstr>四.大气污染预测</vt:lpstr>
      <vt:lpstr>五.大气环境的改善</vt:lpstr>
      <vt:lpstr>调研</vt:lpstr>
      <vt:lpstr>框架设计</vt:lpstr>
      <vt:lpstr>Small Multiples</vt:lpstr>
      <vt:lpstr>Small Multiples</vt:lpstr>
      <vt:lpstr>Small Multiples</vt:lpstr>
      <vt:lpstr>Small Multiples</vt:lpstr>
      <vt:lpstr>Small Multiples</vt:lpstr>
      <vt:lpstr>Small Multiples</vt:lpstr>
      <vt:lpstr>Small Multiples</vt:lpstr>
      <vt:lpstr>Small Multiples</vt:lpstr>
      <vt:lpstr>Small Multiples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ChinaVis2021Challenge</dc:title>
  <dc:creator>吴 思聪</dc:creator>
  <cp:lastModifiedBy>吴 思聪</cp:lastModifiedBy>
  <cp:revision>59</cp:revision>
  <dcterms:created xsi:type="dcterms:W3CDTF">2021-04-28T02:31:22Z</dcterms:created>
  <dcterms:modified xsi:type="dcterms:W3CDTF">2021-04-30T07:37:17Z</dcterms:modified>
</cp:coreProperties>
</file>

<file path=docProps/thumbnail.jpeg>
</file>